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256" r:id="rId5"/>
    <p:sldId id="271" r:id="rId6"/>
    <p:sldId id="276" r:id="rId7"/>
    <p:sldId id="277" r:id="rId8"/>
    <p:sldId id="260" r:id="rId9"/>
    <p:sldId id="273" r:id="rId10"/>
    <p:sldId id="274" r:id="rId11"/>
    <p:sldId id="278" r:id="rId12"/>
  </p:sldIdLst>
  <p:sldSz cx="9144000" cy="5143500" type="screen16x9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551" autoAdjust="0"/>
    <p:restoredTop sz="77885"/>
  </p:normalViewPr>
  <p:slideViewPr>
    <p:cSldViewPr snapToGrid="0" snapToObjects="1" showGuides="1">
      <p:cViewPr varScale="1">
        <p:scale>
          <a:sx n="163" d="100"/>
          <a:sy n="163" d="100"/>
        </p:scale>
        <p:origin x="2352" y="1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50" d="100"/>
          <a:sy n="150" d="100"/>
        </p:scale>
        <p:origin x="608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79B33-A94D-4C8C-88C2-619932967EF3}" type="datetimeFigureOut">
              <a:rPr lang="fr-CH" smtClean="0">
                <a:latin typeface="Arial" panose="020B0604020202020204" pitchFamily="34" charset="0"/>
              </a:rPr>
              <a:t>01.06.2021</a:t>
            </a:fld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F4AF0-8439-436D-BEF0-52070F19E1B6}" type="slidenum">
              <a:rPr lang="fr-CH" smtClean="0">
                <a:latin typeface="Arial" panose="020B0604020202020204" pitchFamily="34" charset="0"/>
              </a:rPr>
              <a:t>‹N°›</a:t>
            </a:fld>
            <a:endParaRPr lang="fr-CH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905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F8103E42-5239-1A40-AD33-3EE7E9DDF5FD}" type="datetimeFigureOut">
              <a:rPr lang="fr-FR" smtClean="0"/>
              <a:pPr/>
              <a:t>01/06/2021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CF50783-AAED-1941-8BCC-9F6140F0A6B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742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50783-AAED-1941-8BCC-9F6140F0A6B1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63932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50783-AAED-1941-8BCC-9F6140F0A6B1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7991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50783-AAED-1941-8BCC-9F6140F0A6B1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2733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31913" y="0"/>
            <a:ext cx="7812087" cy="4948238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5563" y="786535"/>
            <a:ext cx="2738437" cy="2338387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6763" y="3124922"/>
            <a:ext cx="1828800" cy="1568450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647" y="80283"/>
            <a:ext cx="1175301" cy="508655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00800" y="4683125"/>
            <a:ext cx="1828800" cy="460375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187583-F16A-6F41-8B68-000F9C9C20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550" y="4440264"/>
            <a:ext cx="698500" cy="507975"/>
          </a:xfrm>
        </p:spPr>
        <p:txBody>
          <a:bodyPr lIns="0" tIns="0" rIns="0" bIns="0" anchor="b" anchorCtr="0">
            <a:noAutofit/>
          </a:bodyPr>
          <a:lstStyle>
            <a:lvl1pPr marL="114300" indent="-107950">
              <a:buFontTx/>
              <a:buBlip>
                <a:blip r:embed="rId3"/>
              </a:buBlip>
              <a:tabLst/>
              <a:defRPr lang="en-US" sz="800" b="0" i="0" smtClean="0">
                <a:effectLst/>
              </a:defRPr>
            </a:lvl1pPr>
          </a:lstStyle>
          <a:p>
            <a:r>
              <a:rPr lang="fr-FR" dirty="0" err="1"/>
              <a:t>School</a:t>
            </a:r>
            <a:r>
              <a:rPr lang="fr-FR" dirty="0"/>
              <a:t> of </a:t>
            </a:r>
            <a:r>
              <a:rPr lang="fr-FR" dirty="0" err="1"/>
              <a:t>Engeneering</a:t>
            </a:r>
            <a:r>
              <a:rPr lang="fr-FR" dirty="0"/>
              <a:t> </a:t>
            </a:r>
            <a:r>
              <a:rPr lang="en-US" b="0" i="0" dirty="0">
                <a:solidFill>
                  <a:srgbClr val="454545"/>
                </a:solidFill>
                <a:effectLst/>
                <a:latin typeface="Arial" panose="020B0604020202020204" pitchFamily="34" charset="0"/>
              </a:rPr>
              <a:t>IMT </a:t>
            </a:r>
            <a:r>
              <a:rPr lang="fr-FR" dirty="0"/>
              <a:t>Q-LAB </a:t>
            </a:r>
            <a:r>
              <a:rPr lang="fr-FR" dirty="0" err="1"/>
              <a:t>project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78808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26" userDrawn="1">
          <p15:clr>
            <a:srgbClr val="FBAE40"/>
          </p15:clr>
        </p15:guide>
        <p15:guide id="5" orient="horz" pos="123" userDrawn="1">
          <p15:clr>
            <a:srgbClr val="FBAE40"/>
          </p15:clr>
        </p15:guide>
        <p15:guide id="6" orient="horz" pos="3117" userDrawn="1">
          <p15:clr>
            <a:srgbClr val="FBAE40"/>
          </p15:clr>
        </p15:guide>
        <p15:guide id="7" pos="8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4875" y="1563688"/>
            <a:ext cx="3671466" cy="3263504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9772" y="1563688"/>
            <a:ext cx="3671466" cy="3263504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897D737-724C-984A-82E1-2A2DBD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FF6AA9-AC16-D748-B815-56221BF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D59D891-3F23-D04C-AB43-6FA4220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670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BFFD8D9-6AAA-B44F-8BD5-98D7A654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84C64CE-C88F-2044-AD84-19F588F1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48AF20-C2DF-3542-BB6A-8354A981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083942-1443-BC45-9F95-32C82A8D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4039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8239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5563" y="2571750"/>
            <a:ext cx="2738437" cy="2111375"/>
          </a:xfrm>
          <a:solidFill>
            <a:schemeClr val="accent2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0E5EA1C-63CE-2C4F-B9F4-39FDBC14B9A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7A5892-F23D-BD48-84D1-FD279BA168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516D46-C7BB-2141-A4EE-18D175641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0948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7726363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E6F4EB-CC02-6E4D-9146-CE4A7A789A9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D4AA2C-29B3-CA42-B7C3-C932911A75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FE7A1E3-AAEC-7641-B6C5-8D9FC0B6A2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727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3114674"/>
            <a:ext cx="8239125" cy="2028825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>
          <a:xfrm>
            <a:off x="904875" y="1563688"/>
            <a:ext cx="7646988" cy="1436687"/>
          </a:xfrm>
        </p:spPr>
        <p:txBody>
          <a:bodyPr/>
          <a:lstStyle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fr-CH" dirty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37CF3032-2465-874C-B786-95E1B594A5A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F73E2A-22D7-894A-9267-185CB4E4B1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D9777C-EC90-1141-9E30-4B4F669C2B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0E011164-727C-4C46-B34E-7729CB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531156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8101AB-8ACE-BB4C-9D61-B4AABFE11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9CFC1D-0B2A-0A4E-9C0D-682EECA5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22065-A833-2340-B0FD-ACB065A3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484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886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817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222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A30C78BE-DAD0-D748-8B93-AD898D0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131A8490-33AC-9443-A9FC-9A5E93229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875139C-6471-774D-89EF-2B93FAD2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942AF23-4BDC-8C4A-9212-AF88439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962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87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86400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B633A2CC-2D27-AE47-AE09-87A5F61228B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ABC000E-4E22-1A40-9D3F-FE2F141E5C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AF49D93-C78A-F646-92B0-A7932C43D9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3184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6" y="131032"/>
            <a:ext cx="3144520" cy="107275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698958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395" y="131032"/>
            <a:ext cx="3144520" cy="107275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53142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1563688"/>
            <a:ext cx="3144838" cy="3579812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C026A30B-6F8E-1445-88F0-A5FB77E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826567D5-4A83-9E48-B441-CCB2A72BA6D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830A539-93F1-2541-B9F0-330893BD51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2F21D18-8706-7E4D-8FBE-C1E2584541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454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</p:spPr>
        <p:txBody>
          <a:bodyPr vert="horz" lIns="180000" tIns="0" rIns="72000" bIns="4680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4875" y="1563688"/>
            <a:ext cx="7726363" cy="3386772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15989" y="1874064"/>
            <a:ext cx="3543260" cy="5127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fr-FR" dirty="0"/>
              <a:t>Speaker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31238" y="195263"/>
            <a:ext cx="512762" cy="163552"/>
          </a:xfrm>
          <a:prstGeom prst="rect">
            <a:avLst/>
          </a:prstGeom>
        </p:spPr>
        <p:txBody>
          <a:bodyPr vert="horz" lIns="90000" tIns="0" rIns="90000" bIns="0" rtlCol="0" anchor="t"/>
          <a:lstStyle>
            <a:lvl1pPr algn="ctr">
              <a:defRPr sz="700" b="1">
                <a:solidFill>
                  <a:schemeClr val="tx1"/>
                </a:solidFill>
                <a:latin typeface="+mj-lt"/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17E6E68-87EB-C34E-85D5-C26372DFEC99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130273" y="132334"/>
            <a:ext cx="653952" cy="283022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5D7A1C0-94CD-D94F-A99F-21847E542637}"/>
              </a:ext>
            </a:extLst>
          </p:cNvPr>
          <p:cNvSpPr/>
          <p:nvPr userDrawn="1"/>
        </p:nvSpPr>
        <p:spPr>
          <a:xfrm rot="16200000">
            <a:off x="430003" y="4897709"/>
            <a:ext cx="45719" cy="597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48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81" r:id="rId3"/>
    <p:sldLayoutId id="2147483673" r:id="rId4"/>
    <p:sldLayoutId id="2147483662" r:id="rId5"/>
    <p:sldLayoutId id="2147483674" r:id="rId6"/>
    <p:sldLayoutId id="2147483675" r:id="rId7"/>
    <p:sldLayoutId id="2147483682" r:id="rId8"/>
    <p:sldLayoutId id="2147483676" r:id="rId9"/>
    <p:sldLayoutId id="2147483664" r:id="rId10"/>
    <p:sldLayoutId id="2147483666" r:id="rId11"/>
    <p:sldLayoutId id="2147483677" r:id="rId12"/>
    <p:sldLayoutId id="2147483678" r:id="rId13"/>
    <p:sldLayoutId id="2147483679" r:id="rId14"/>
    <p:sldLayoutId id="2147483667" r:id="rId15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i="0" kern="1000" spc="-70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90000"/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SzPct val="90000"/>
        <a:buFont typeface="Wingdings" pitchFamily="2" charset="2"/>
        <a:buChar char="§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126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pos="2880" userDrawn="1">
          <p15:clr>
            <a:srgbClr val="F26B43"/>
          </p15:clr>
        </p15:guide>
        <p15:guide id="5" orient="horz" pos="123" userDrawn="1">
          <p15:clr>
            <a:srgbClr val="F26B43"/>
          </p15:clr>
        </p15:guide>
        <p15:guide id="6" orient="horz" pos="3117" userDrawn="1">
          <p15:clr>
            <a:srgbClr val="F26B43"/>
          </p15:clr>
        </p15:guide>
        <p15:guide id="7" pos="570" userDrawn="1">
          <p15:clr>
            <a:srgbClr val="F26B43"/>
          </p15:clr>
        </p15:guide>
        <p15:guide id="8" pos="1155" userDrawn="1">
          <p15:clr>
            <a:srgbClr val="F26B43"/>
          </p15:clr>
        </p15:guide>
        <p15:guide id="9" pos="1728" userDrawn="1">
          <p15:clr>
            <a:srgbClr val="F26B43"/>
          </p15:clr>
        </p15:guide>
        <p15:guide id="10" pos="2304" userDrawn="1">
          <p15:clr>
            <a:srgbClr val="F26B43"/>
          </p15:clr>
        </p15:guide>
        <p15:guide id="11" pos="3456" userDrawn="1">
          <p15:clr>
            <a:srgbClr val="F26B43"/>
          </p15:clr>
        </p15:guide>
        <p15:guide id="12" pos="4035" userDrawn="1">
          <p15:clr>
            <a:srgbClr val="F26B43"/>
          </p15:clr>
        </p15:guide>
        <p15:guide id="13" pos="4608" userDrawn="1">
          <p15:clr>
            <a:srgbClr val="F26B43"/>
          </p15:clr>
        </p15:guide>
        <p15:guide id="14" pos="5180" userDrawn="1">
          <p15:clr>
            <a:srgbClr val="F26B43"/>
          </p15:clr>
        </p15:guide>
        <p15:guide id="15" orient="horz" pos="490" userDrawn="1">
          <p15:clr>
            <a:srgbClr val="F26B43"/>
          </p15:clr>
        </p15:guide>
        <p15:guide id="16" orient="horz" pos="985" userDrawn="1">
          <p15:clr>
            <a:srgbClr val="F26B43"/>
          </p15:clr>
        </p15:guide>
        <p15:guide id="17" orient="horz" pos="1475" userDrawn="1">
          <p15:clr>
            <a:srgbClr val="F26B43"/>
          </p15:clr>
        </p15:guide>
        <p15:guide id="18" orient="horz" pos="1962" userDrawn="1">
          <p15:clr>
            <a:srgbClr val="F26B43"/>
          </p15:clr>
        </p15:guide>
        <p15:guide id="19" orient="horz" pos="2458" userDrawn="1">
          <p15:clr>
            <a:srgbClr val="F26B43"/>
          </p15:clr>
        </p15:guide>
        <p15:guide id="20" orient="horz" pos="2950" userDrawn="1">
          <p15:clr>
            <a:srgbClr val="F26B43"/>
          </p15:clr>
        </p15:guide>
        <p15:guide id="21" pos="5437" userDrawn="1">
          <p15:clr>
            <a:srgbClr val="F26B43"/>
          </p15:clr>
        </p15:guide>
        <p15:guide id="22" orient="horz" userDrawn="1">
          <p15:clr>
            <a:srgbClr val="F26B43"/>
          </p15:clr>
        </p15:guide>
        <p15:guide id="23" pos="5760" userDrawn="1">
          <p15:clr>
            <a:srgbClr val="F26B43"/>
          </p15:clr>
        </p15:guide>
        <p15:guide id="24" orient="horz" pos="3240" userDrawn="1">
          <p15:clr>
            <a:srgbClr val="F26B43"/>
          </p15:clr>
        </p15:guide>
        <p15:guide id="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55A5C923-5A79-224D-A6A6-8267C64759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Project Name</a:t>
            </a:r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34F3CA74-E434-844A-9C90-0FE7EB8DBF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People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C3BCA55-E2C0-5C4E-89C0-5D85ED2FB43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 Final</a:t>
            </a:r>
            <a:r>
              <a:rPr lang="fr-FR" dirty="0"/>
              <a:t> </a:t>
            </a:r>
            <a:r>
              <a:rPr lang="fr-FR" dirty="0" err="1"/>
              <a:t>Presentation</a:t>
            </a:r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8A3154D-FCB0-A34B-BBBC-167C625558E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549" y="4440264"/>
            <a:ext cx="946151" cy="507975"/>
          </a:xfrm>
        </p:spPr>
        <p:txBody>
          <a:bodyPr/>
          <a:lstStyle/>
          <a:p>
            <a:r>
              <a:rPr lang="fr-FR" dirty="0" err="1"/>
              <a:t>School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of Engineering </a:t>
            </a:r>
            <a:r>
              <a:rPr lang="en-US" dirty="0" smtClean="0">
                <a:solidFill>
                  <a:srgbClr val="454545"/>
                </a:solidFill>
              </a:rPr>
              <a:t>IEM </a:t>
            </a:r>
            <a:r>
              <a:rPr lang="fr-FR" dirty="0" err="1">
                <a:highlight>
                  <a:srgbClr val="FFFF00"/>
                </a:highlight>
              </a:rPr>
              <a:t>Lab</a:t>
            </a:r>
            <a:r>
              <a:rPr lang="fr-FR" dirty="0">
                <a:highlight>
                  <a:srgbClr val="FFFF00"/>
                </a:highlight>
              </a:rPr>
              <a:t> </a:t>
            </a:r>
            <a:r>
              <a:rPr lang="fr-FR" dirty="0" err="1">
                <a:highlight>
                  <a:srgbClr val="FFFF00"/>
                </a:highlight>
              </a:rPr>
              <a:t>name</a:t>
            </a:r>
            <a:r>
              <a:rPr lang="fr-FR" dirty="0"/>
              <a:t/>
            </a:r>
            <a:br>
              <a:rPr lang="fr-FR" dirty="0"/>
            </a:br>
            <a:r>
              <a:rPr lang="fr-FR" dirty="0">
                <a:highlight>
                  <a:srgbClr val="FFFF00"/>
                </a:highlight>
              </a:rPr>
              <a:t>Project Name</a:t>
            </a:r>
          </a:p>
        </p:txBody>
      </p:sp>
      <p:sp>
        <p:nvSpPr>
          <p:cNvPr id="9" name="Espace réservé pour une image  1">
            <a:extLst>
              <a:ext uri="{FF2B5EF4-FFF2-40B4-BE49-F238E27FC236}">
                <a16:creationId xmlns:a16="http://schemas.microsoft.com/office/drawing/2014/main" id="{19C00424-7B72-4766-AECD-BD38C6B0CD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31913" y="0"/>
            <a:ext cx="7729538" cy="4948239"/>
          </a:xfrm>
        </p:spPr>
      </p:sp>
    </p:spTree>
    <p:extLst>
      <p:ext uri="{BB962C8B-B14F-4D97-AF65-F5344CB8AC3E}">
        <p14:creationId xmlns:p14="http://schemas.microsoft.com/office/powerpoint/2010/main" val="413527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1E9658F-AFEE-493E-A984-D2476272B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What do we want to achieve?</a:t>
            </a:r>
            <a:endParaRPr lang="en-CH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63E44B-096C-490A-BF5B-D8D028A57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DC705E-93B7-4553-B70A-791F5B0C6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805F68-4A39-45DE-8F31-C449CD4DC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BF3F22-C3CF-4E91-AEB5-D2EE681CF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2369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AA49E8-28DE-43CD-A906-B30ECB078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Why do we want to achieve it?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63E44B-096C-490A-BF5B-D8D028A57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DC705E-93B7-4553-B70A-791F5B0C6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805F68-4A39-45DE-8F31-C449CD4DC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BF3F22-C3CF-4E91-AEB5-D2EE681CF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1173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7E21937-BFC4-4F8E-B7D1-175C3FC94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What alternatives/similar things already exists?</a:t>
            </a:r>
            <a:endParaRPr lang="en-CH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63E44B-096C-490A-BF5B-D8D028A57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of the art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DC705E-93B7-4553-B70A-791F5B0C6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805F68-4A39-45DE-8F31-C449CD4DC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BF3F22-C3CF-4E91-AEB5-D2EE681CF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7853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5E62BF9-7C57-4C57-A851-EAA55086E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What were the main steps in the project?</a:t>
            </a:r>
            <a:endParaRPr lang="en-US" dirty="0"/>
          </a:p>
          <a:p>
            <a:endParaRPr lang="en-US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ADC9092-B8AD-9448-9690-13D94442A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Project </a:t>
            </a:r>
            <a:r>
              <a:rPr lang="fr-FR" dirty="0" err="1"/>
              <a:t>Overview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0AD287-D36E-824B-97DA-B5B92B429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D9CD81-F741-E34D-918B-879020443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C95DC5-778C-474A-AD7D-E5E2435C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94294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78F642F-0D91-4BC2-A5F3-8CDC798597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Zooming into each step: How did you do it? What Bottlenecks did you encounter? How did you solve them? </a:t>
            </a:r>
            <a:b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</a:br>
            <a:endParaRPr lang="en-US" dirty="0"/>
          </a:p>
          <a:p>
            <a:endParaRPr lang="en-US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ADC9092-B8AD-9448-9690-13D94442A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Methods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0AD287-D36E-824B-97DA-B5B92B429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D9CD81-F741-E34D-918B-879020443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C95DC5-778C-474A-AD7D-E5E2435C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7440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328EF4B-6B16-4A70-8756-E0CB14B38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First reminding the audience of the actual goals, then: what did you achieve?</a:t>
            </a:r>
          </a:p>
          <a:p>
            <a:r>
              <a:rPr lang="de-CH" dirty="0">
                <a:solidFill>
                  <a:srgbClr val="000000"/>
                </a:solidFill>
                <a:ea typeface="Times New Roman" panose="02020603050405020304" pitchFamily="18" charset="0"/>
              </a:rPr>
              <a:t>D</a:t>
            </a:r>
            <a:r>
              <a:rPr lang="en-US" dirty="0" err="1">
                <a:solidFill>
                  <a:srgbClr val="000000"/>
                </a:solidFill>
                <a:ea typeface="Times New Roman" panose="02020603050405020304" pitchFamily="18" charset="0"/>
              </a:rPr>
              <a:t>iscuss</a:t>
            </a:r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 the importance of the results critically.</a:t>
            </a:r>
            <a:endParaRPr lang="en-CH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ADC9092-B8AD-9448-9690-13D94442A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131032"/>
            <a:ext cx="4852988" cy="1072753"/>
          </a:xfrm>
        </p:spPr>
        <p:txBody>
          <a:bodyPr>
            <a:normAutofit/>
          </a:bodyPr>
          <a:lstStyle/>
          <a:p>
            <a:r>
              <a:rPr lang="fr-FR" dirty="0" err="1"/>
              <a:t>Results</a:t>
            </a:r>
            <a:r>
              <a:rPr lang="fr-FR" dirty="0"/>
              <a:t> &amp; Critical  </a:t>
            </a:r>
            <a:r>
              <a:rPr lang="fr-FR" dirty="0" err="1"/>
              <a:t>Assessment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0AD287-D36E-824B-97DA-B5B92B429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D9CD81-F741-E34D-918B-879020443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C95DC5-778C-474A-AD7D-E5E2435C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9705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3916378-7E0D-49C9-A2D7-B653F5E02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</a:rPr>
              <a:t>What else needs to be done?  How can the group help?</a:t>
            </a:r>
            <a:endParaRPr lang="en-CH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CH" sz="24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ADC9092-B8AD-9448-9690-13D94442A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/>
              <a:t>Conclusion &amp; Outlook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0AD287-D36E-824B-97DA-B5B92B429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H"/>
              <a:t>FINAL  / NAME PRESENTATION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D9CD81-F741-E34D-918B-879020443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C95DC5-778C-474A-AD7D-E5E2435C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73911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FC127AB4946248A5685C1F92D54FFE" ma:contentTypeVersion="0" ma:contentTypeDescription="Crée un document." ma:contentTypeScope="" ma:versionID="ef3ff242486930b75c69099c0dd02c5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09c1ba23edfaa45a5e9d385267c9b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F8CE09B-89B1-4B5D-BED2-87C84F0777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66205E9-12FC-4D6C-B0C7-1E9025EEB15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8A6C70-7FF5-480A-B09B-7D0A19B2F431}">
  <ds:schemaRefs>
    <ds:schemaRef ds:uri="http://schemas.microsoft.com/office/2006/documentManagement/types"/>
    <ds:schemaRef ds:uri="http://purl.org/dc/dcmitype/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Thème Office</Template>
  <TotalTime>0</TotalTime>
  <Words>171</Words>
  <Application>Microsoft Office PowerPoint</Application>
  <PresentationFormat>Affichage à l'écran (16:9)</PresentationFormat>
  <Paragraphs>43</Paragraphs>
  <Slides>8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Franklin Gothic Demi Cond</vt:lpstr>
      <vt:lpstr>Roboto Black</vt:lpstr>
      <vt:lpstr>Times New Roman</vt:lpstr>
      <vt:lpstr>Wingdings</vt:lpstr>
      <vt:lpstr>Thème Office</vt:lpstr>
      <vt:lpstr>Project Name</vt:lpstr>
      <vt:lpstr>Goal</vt:lpstr>
      <vt:lpstr>Motivation</vt:lpstr>
      <vt:lpstr>State of the art</vt:lpstr>
      <vt:lpstr>Project Overview</vt:lpstr>
      <vt:lpstr>Methods</vt:lpstr>
      <vt:lpstr>Results &amp; Critical  Assessment</vt:lpstr>
      <vt:lpstr>Conclusion &amp; Outlook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EPFL</dc:title>
  <dc:creator>Utilisateur Microsoft Office</dc:creator>
  <cp:lastModifiedBy>Gautsch Sebastian</cp:lastModifiedBy>
  <cp:revision>68</cp:revision>
  <dcterms:created xsi:type="dcterms:W3CDTF">2019-04-02T06:24:35Z</dcterms:created>
  <dcterms:modified xsi:type="dcterms:W3CDTF">2021-06-01T07:36:26Z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0x0101001BFC127AB4946248A5685C1F92D54FFE</vt:lpwstr>
  </property>
</Properties>
</file>